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Serif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roxima Nova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43AF6D-6E7F-4C04-9418-826DC62FB0D4}">
  <a:tblStyle styleId="{6543AF6D-6E7F-4C04-9418-826DC62FB0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51B982F-2AAE-4868-94E1-AD20CB9E350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erif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ProximaNova-bold.fntdata"/><Relationship Id="rId23" Type="http://schemas.openxmlformats.org/officeDocument/2006/relationships/slide" Target="slides/slide17.xml"/><Relationship Id="rId45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ProximaNova-boldItalic.fntdata"/><Relationship Id="rId25" Type="http://schemas.openxmlformats.org/officeDocument/2006/relationships/slide" Target="slides/slide19.xml"/><Relationship Id="rId47" Type="http://schemas.openxmlformats.org/officeDocument/2006/relationships/font" Target="fonts/ProximaNova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Serif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erif-italic.fntdata"/><Relationship Id="rId16" Type="http://schemas.openxmlformats.org/officeDocument/2006/relationships/slide" Target="slides/slide10.xml"/><Relationship Id="rId38" Type="http://schemas.openxmlformats.org/officeDocument/2006/relationships/font" Target="fonts/RobotoSerif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86029d9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3686029d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a68ebd78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6a68ebd78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2981645b0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362981645b0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a68ebd78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6a68ebd78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2981645b0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62981645b0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a68ebd78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6a68ebd78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6a68ebd78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6a68ebd78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2981645b0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62981645b0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86029d9c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3686029d9c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62981645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362981645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2981645b0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362981645b0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86029d9c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3686029d9c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6af5aed9b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6af5aed9b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2981645b0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62981645b0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d8637e6a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6d8637e6a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44b0b0da8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344b0b0da8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62981645b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362981645b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44b0b0da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g344b0b0da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6b26890ba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36b26890ba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62981645b0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362981645b0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2981645b0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62981645b0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686029d9c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3686029d9c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86029d9cf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686029d9cf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86029d9c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3686029d9c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a68ebd78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6a68ebd78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86029d9c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686029d9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686029d9c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686029d9c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4b0b0da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344b0b0da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6a68ebd78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6a68ebd7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2981645b0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62981645b0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8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13"/>
          <p:cNvCxnSpPr/>
          <p:nvPr/>
        </p:nvCxnSpPr>
        <p:spPr>
          <a:xfrm flipH="1" rot="10800000">
            <a:off x="25050" y="3392900"/>
            <a:ext cx="9093900" cy="13200"/>
          </a:xfrm>
          <a:prstGeom prst="straightConnector1">
            <a:avLst/>
          </a:prstGeom>
          <a:noFill/>
          <a:ln cap="flat" cmpd="sng" w="76200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3"/>
          <p:cNvSpPr txBox="1"/>
          <p:nvPr/>
        </p:nvSpPr>
        <p:spPr>
          <a:xfrm>
            <a:off x="91350" y="1417650"/>
            <a:ext cx="8961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Extending Stress Detection Reproducibility to Consumer Wearable Sensors</a:t>
            </a:r>
            <a:endParaRPr b="0" i="0" sz="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78025" y="2654500"/>
            <a:ext cx="79998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Ohida Binte Amin</a:t>
            </a:r>
            <a:r>
              <a:rPr b="1" baseline="30000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1, 2</a:t>
            </a:r>
            <a:r>
              <a:rPr b="1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Varun Mishra</a:t>
            </a:r>
            <a:r>
              <a:rPr b="1" baseline="30000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1, 2</a:t>
            </a:r>
            <a:r>
              <a:rPr b="1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Tinashe M. Tapera</a:t>
            </a:r>
            <a:r>
              <a:rPr b="1" baseline="30000" lang="en" sz="16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1, 2</a:t>
            </a:r>
            <a:r>
              <a:rPr b="1" lang="en" sz="16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 </a:t>
            </a:r>
            <a:endParaRPr b="1" sz="16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Robert Volpe</a:t>
            </a:r>
            <a:r>
              <a:rPr b="1" baseline="30000" lang="en" sz="1600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2</a:t>
            </a:r>
            <a:r>
              <a:rPr b="1" lang="en" sz="16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</a:t>
            </a:r>
            <a:r>
              <a:rPr b="1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Aarti Sathyanarayana</a:t>
            </a:r>
            <a:r>
              <a:rPr b="1" baseline="30000" i="0" lang="en" sz="1600" u="none" cap="none" strike="noStrike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1, 2, 3</a:t>
            </a:r>
            <a:endParaRPr b="1" baseline="30000" i="0" sz="16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91125" y="3976950"/>
            <a:ext cx="6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THE</a:t>
            </a:r>
            <a:endParaRPr b="1" i="0" sz="14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91125" y="4576750"/>
            <a:ext cx="6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LAB</a:t>
            </a:r>
            <a:endParaRPr b="1" i="0" sz="14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9725" y="324100"/>
            <a:ext cx="828675" cy="9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206350" y="3389100"/>
            <a:ext cx="25971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 Contact Information:</a:t>
            </a:r>
            <a:endParaRPr b="1" i="0" sz="14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                             </a:t>
            </a:r>
            <a:endParaRPr b="0" i="0" sz="10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279800"/>
            <a:ext cx="960135" cy="9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352925"/>
            <a:ext cx="1047750" cy="28813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791700" y="4200525"/>
            <a:ext cx="83523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r>
              <a:rPr b="0" i="0" lang="en" sz="8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Khoury College of Computer Sciences, Northeastern University, Boston, MA, ​</a:t>
            </a:r>
            <a:endParaRPr b="0" i="0" sz="8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2</a:t>
            </a:r>
            <a:r>
              <a:rPr b="0" i="0" lang="en" sz="8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Bouve College of Health Sciences, Northeastern University, Boston, MA,​</a:t>
            </a:r>
            <a:endParaRPr b="0" i="0" sz="8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457200" lvl="0" marL="3200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baseline="30000" i="0" lang="en" sz="8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3</a:t>
            </a:r>
            <a:r>
              <a:rPr b="0" i="0" lang="en" sz="8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Department of Biostatistics, Harvard T.H. Chan School of Public Health, Boston, MA</a:t>
            </a:r>
            <a:endParaRPr b="0" i="0" sz="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352550" y="4250688"/>
            <a:ext cx="354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 Serif"/>
                <a:ea typeface="Roboto Serif"/>
                <a:cs typeface="Roboto Serif"/>
                <a:sym typeface="Roboto Serif"/>
              </a:rPr>
              <a:t>{amin.o, v.mishra,  tapera.t,  r.volpe, a.sathyanarayana}@northeastern.edu</a:t>
            </a:r>
            <a:endParaRPr b="0" i="0" sz="1200" u="none" cap="none" strike="noStrike">
              <a:solidFill>
                <a:schemeClr val="l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6700" y="230441"/>
            <a:ext cx="1905000" cy="803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2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2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4823225" y="1008600"/>
            <a:ext cx="33381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Artifact Removal and Signal Normalization Technique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Removed HR and HRV outliers using a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±3×MAD threshold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; smoothed EDA with a 5-second median filter; normalized HR and RR intervals with Z-score, and EDA with min-max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normalization and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decomposed EDA into tonic and phasic components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875" y="1073225"/>
            <a:ext cx="1466198" cy="73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537" y="1073225"/>
            <a:ext cx="733078" cy="73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 txBox="1"/>
          <p:nvPr/>
        </p:nvSpPr>
        <p:spPr>
          <a:xfrm>
            <a:off x="939700" y="1008600"/>
            <a:ext cx="33381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Selected Physiological Data 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Selected HR, HRV, and EDA data, with preprocessing applied to standardize both; excluded HR values outside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30–220 bpm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 and EDA values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below 0.01 µS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above 100 µS</a:t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23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3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4899886" y="3211331"/>
            <a:ext cx="17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6827174" y="3095825"/>
            <a:ext cx="2181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Machine Learning Models Training &amp;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 Learning Icon Deep Learning Icon Stock Vector, 57% OFF" id="198" name="Google Shape;19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08" y="1222009"/>
            <a:ext cx="1696440" cy="169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ata Processing icons for free download | Freepik" id="203" name="Google Shape;20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925" y="1155825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280725" y="3095825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Data Collection from Stress and Non-Stress Periods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2178669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Physiological Signal Selection &amp; Pre-processing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24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24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144250" y="100860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Sliding Window Segmentation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Extracted physiological stress features using a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60-second sliding window with a 45-second overlap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 to capture short-term variations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4899425" y="100860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Extracted Features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Calculated time-domain features: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mean, standard deviation, skewness, and percentiles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rom HR and R-R intervals; and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statistical features: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peak count and AUC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, from EDA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16" name="Google Shape;216;p24"/>
          <p:cNvGraphicFramePr/>
          <p:nvPr/>
        </p:nvGraphicFramePr>
        <p:xfrm>
          <a:off x="1541150" y="137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{6543AF6D-6E7F-4C04-9418-826DC62FB0D4}</a:tableStyleId>
              </a:tblPr>
              <a:tblGrid>
                <a:gridCol w="382850"/>
                <a:gridCol w="382850"/>
                <a:gridCol w="382850"/>
                <a:gridCol w="382850"/>
                <a:gridCol w="382850"/>
                <a:gridCol w="382850"/>
              </a:tblGrid>
              <a:tr h="25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217" name="Google Shape;217;p24"/>
          <p:cNvSpPr/>
          <p:nvPr/>
        </p:nvSpPr>
        <p:spPr>
          <a:xfrm>
            <a:off x="1475600" y="1312425"/>
            <a:ext cx="1214100" cy="5193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4" title="Screenshot 2025-06-22 at 8.08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538" y="1131900"/>
            <a:ext cx="1102525" cy="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Google Shape;223;p25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" name="Google Shape;224;p25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4899886" y="3211331"/>
            <a:ext cx="17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6827174" y="3095825"/>
            <a:ext cx="2181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Machine Learning Models Training &amp;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 Learning Icon Deep Learning Icon Stock Vector, 57% OFF"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08" y="1222009"/>
            <a:ext cx="1696440" cy="169644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ata Processing icons for free download | Freepik" id="235" name="Google Shape;2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925" y="1155825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/>
        </p:nvSpPr>
        <p:spPr>
          <a:xfrm>
            <a:off x="280725" y="3095825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Data Collection from Stress and Non-Stress Periods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2178669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Physiological Signal Selection &amp; Pre-processing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26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6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1137800" y="100860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Choice of ML Models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Applied SVM and RF models based on prior evidence of strong performanc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SVM performed best with HR and R-R features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, while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RF excelled when EDA was included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4899425" y="100860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Cross-Study Evaluation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Conducted LOSO cross-validation,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SVM (RBF kernel, C=107, γ=0.001)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RF (100 trees)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 being trained on one dataset and tested on others without hyperparameter tuning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662" y="1118425"/>
            <a:ext cx="1005175" cy="10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448" y="1075825"/>
            <a:ext cx="1090350" cy="109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4" name="Google Shape;254;p27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27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Extending Stress Detection Reproducibility with Multi-Device Testing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7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2173182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Testing &amp; Evaluating Stress Detection ML Models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4496925" y="3095825"/>
            <a:ext cx="281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Comparative Analysis of Model Performance Across Devices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6866874" y="3095825"/>
            <a:ext cx="21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Finding Insight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294975" y="3095825"/>
            <a:ext cx="20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Conducting In-Lab Stress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Induction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350" y="1235583"/>
            <a:ext cx="1526938" cy="16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75" y="1235587"/>
            <a:ext cx="1669300" cy="1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488" y="1260887"/>
            <a:ext cx="1618675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75" y="1310288"/>
            <a:ext cx="1618675" cy="15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" name="Google Shape;275;p28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6" name="Google Shape;276;p28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Extending Stress Detection Reproducibility with Multi-Device Testing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8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2173182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Testing &amp; Evaluating Stress Detection ML Models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8"/>
          <p:cNvSpPr txBox="1"/>
          <p:nvPr/>
        </p:nvSpPr>
        <p:spPr>
          <a:xfrm>
            <a:off x="4496925" y="3095825"/>
            <a:ext cx="281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Comparative Analysis of Model Performance Across Devices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6866874" y="3095825"/>
            <a:ext cx="21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Finding Insight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294975" y="3095825"/>
            <a:ext cx="20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Conducting In-Lab Stress Induction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350" y="1235583"/>
            <a:ext cx="1526938" cy="16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75" y="1235587"/>
            <a:ext cx="1669300" cy="1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488" y="1260887"/>
            <a:ext cx="1618675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75" y="1310288"/>
            <a:ext cx="1618675" cy="15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29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29"/>
          <p:cNvSpPr txBox="1"/>
          <p:nvPr/>
        </p:nvSpPr>
        <p:spPr>
          <a:xfrm flipH="1">
            <a:off x="577000" y="83275"/>
            <a:ext cx="35067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Socio Demographics of 35 Participants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8" name="Google Shape;298;p29"/>
          <p:cNvSpPr txBox="1"/>
          <p:nvPr/>
        </p:nvSpPr>
        <p:spPr>
          <a:xfrm flipH="1">
            <a:off x="1172001" y="1497450"/>
            <a:ext cx="245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 Serif"/>
                <a:ea typeface="Roboto Serif"/>
                <a:cs typeface="Roboto Serif"/>
                <a:sym typeface="Roboto Serif"/>
              </a:rPr>
              <a:t>Academic Year</a:t>
            </a:r>
            <a:endParaRPr b="0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299" name="Google Shape;299;p29"/>
          <p:cNvSpPr txBox="1"/>
          <p:nvPr/>
        </p:nvSpPr>
        <p:spPr>
          <a:xfrm flipH="1">
            <a:off x="6476751" y="2409438"/>
            <a:ext cx="245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Ethnicity</a:t>
            </a:r>
            <a:endParaRPr b="0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 flipH="1">
            <a:off x="4366626" y="2409450"/>
            <a:ext cx="245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 Serif"/>
                <a:ea typeface="Roboto Serif"/>
                <a:cs typeface="Roboto Serif"/>
                <a:sym typeface="Roboto Serif"/>
              </a:rPr>
              <a:t>Age</a:t>
            </a:r>
            <a:endParaRPr b="0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419900" y="1974450"/>
            <a:ext cx="4027200" cy="286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4535425" y="441000"/>
            <a:ext cx="2011800" cy="2057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4535425" y="2802200"/>
            <a:ext cx="2011800" cy="2057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9"/>
          <p:cNvSpPr txBox="1"/>
          <p:nvPr/>
        </p:nvSpPr>
        <p:spPr>
          <a:xfrm>
            <a:off x="6700100" y="2802200"/>
            <a:ext cx="2011800" cy="2057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5" name="Google Shape;305;p29" title="Screenshot 2025-06-25 at 10.32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50" y="3064650"/>
            <a:ext cx="1721750" cy="17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 flipH="1">
            <a:off x="5445975" y="2919175"/>
            <a:ext cx="1189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Above 22: 6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 flipH="1">
            <a:off x="4447175" y="2898175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Below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 20: 7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8" name="Google Shape;308;p29"/>
          <p:cNvSpPr txBox="1"/>
          <p:nvPr/>
        </p:nvSpPr>
        <p:spPr>
          <a:xfrm flipH="1">
            <a:off x="5168450" y="4592900"/>
            <a:ext cx="1308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20 to 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22: 22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6700100" y="441000"/>
            <a:ext cx="2011800" cy="2057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C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29"/>
          <p:cNvSpPr txBox="1"/>
          <p:nvPr/>
        </p:nvSpPr>
        <p:spPr>
          <a:xfrm flipH="1">
            <a:off x="448300" y="4495700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Freshman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 flipH="1">
            <a:off x="1427800" y="4495700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Sophomore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 flipH="1">
            <a:off x="2522500" y="4495700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Junior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13" name="Google Shape;313;p29" title="Screenshot 2025-06-25 at 11.09.1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00" y="2080172"/>
            <a:ext cx="3506699" cy="251272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/>
        </p:nvSpPr>
        <p:spPr>
          <a:xfrm flipH="1">
            <a:off x="3326075" y="4495700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Senior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 flipH="1">
            <a:off x="885396" y="3538274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4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 flipH="1">
            <a:off x="1751346" y="1898249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4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 flipH="1">
            <a:off x="2569346" y="2898174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8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18" name="Google Shape;318;p29"/>
          <p:cNvSpPr txBox="1"/>
          <p:nvPr/>
        </p:nvSpPr>
        <p:spPr>
          <a:xfrm flipH="1">
            <a:off x="3467984" y="2656024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9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19" name="Google Shape;319;p29" title="Screenshot 2025-06-25 at 11.18.5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938" y="575625"/>
            <a:ext cx="1806126" cy="17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/>
        </p:nvSpPr>
        <p:spPr>
          <a:xfrm flipH="1">
            <a:off x="6700100" y="2203050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Female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: 21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 flipH="1">
            <a:off x="7384050" y="1277250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M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ale: 13</a:t>
            </a:r>
            <a:r>
              <a:rPr b="0" i="0" lang="en" sz="13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 flipH="1">
            <a:off x="7194600" y="333925"/>
            <a:ext cx="156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Non-binary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: 1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3" name="Google Shape;323;p29"/>
          <p:cNvSpPr txBox="1"/>
          <p:nvPr/>
        </p:nvSpPr>
        <p:spPr>
          <a:xfrm flipH="1">
            <a:off x="6898850" y="87000"/>
            <a:ext cx="161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 Serif"/>
                <a:ea typeface="Roboto Serif"/>
                <a:cs typeface="Roboto Serif"/>
                <a:sym typeface="Roboto Serif"/>
              </a:rPr>
              <a:t>Gender</a:t>
            </a:r>
            <a:endParaRPr b="0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4" name="Google Shape;324;p29"/>
          <p:cNvSpPr txBox="1"/>
          <p:nvPr/>
        </p:nvSpPr>
        <p:spPr>
          <a:xfrm flipH="1">
            <a:off x="4409901" y="52938"/>
            <a:ext cx="2458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Roboto Serif"/>
                <a:ea typeface="Roboto Serif"/>
                <a:cs typeface="Roboto Serif"/>
                <a:sym typeface="Roboto Serif"/>
              </a:rPr>
              <a:t>Race</a:t>
            </a:r>
            <a:endParaRPr b="0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25" name="Google Shape;325;p29" title="Screenshot 2025-06-25 at 11.29.1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1898" y="798822"/>
            <a:ext cx="1923399" cy="134175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9"/>
          <p:cNvSpPr txBox="1"/>
          <p:nvPr/>
        </p:nvSpPr>
        <p:spPr>
          <a:xfrm flipH="1">
            <a:off x="4447175" y="2080175"/>
            <a:ext cx="1189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White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 flipH="1">
            <a:off x="4988225" y="2101175"/>
            <a:ext cx="654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Asian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 flipH="1">
            <a:off x="5495150" y="2101175"/>
            <a:ext cx="654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Black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 flipH="1">
            <a:off x="5942602" y="2101175"/>
            <a:ext cx="757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Other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 flipH="1">
            <a:off x="4611896" y="575624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17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1" name="Google Shape;331;p29"/>
          <p:cNvSpPr txBox="1"/>
          <p:nvPr/>
        </p:nvSpPr>
        <p:spPr>
          <a:xfrm flipH="1">
            <a:off x="5044471" y="995499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11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 flipH="1">
            <a:off x="5551396" y="1504824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4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3" name="Google Shape;333;p29"/>
          <p:cNvSpPr txBox="1"/>
          <p:nvPr/>
        </p:nvSpPr>
        <p:spPr>
          <a:xfrm flipH="1">
            <a:off x="6004821" y="1563311"/>
            <a:ext cx="542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3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34" name="Google Shape;334;p29" title="Screenshot 2025-06-25 at 11.37.28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2950" y="3423688"/>
            <a:ext cx="1806125" cy="8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 flipH="1">
            <a:off x="6759250" y="3064650"/>
            <a:ext cx="1614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Not Hispanic</a:t>
            </a: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: 29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36" name="Google Shape;336;p29"/>
          <p:cNvSpPr txBox="1"/>
          <p:nvPr/>
        </p:nvSpPr>
        <p:spPr>
          <a:xfrm flipH="1">
            <a:off x="6802950" y="4344300"/>
            <a:ext cx="1614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latin typeface="Roboto Serif"/>
                <a:ea typeface="Roboto Serif"/>
                <a:cs typeface="Roboto Serif"/>
                <a:sym typeface="Roboto Serif"/>
              </a:rPr>
              <a:t>Hispanic: 6</a:t>
            </a:r>
            <a:endParaRPr b="0" i="0" sz="13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1" name="Google Shape;341;p30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2" name="Google Shape;342;p30" title="Screenshot 2025-06-26 at 12.09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38" y="1068150"/>
            <a:ext cx="8471925" cy="28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 txBox="1"/>
          <p:nvPr/>
        </p:nvSpPr>
        <p:spPr>
          <a:xfrm flipH="1">
            <a:off x="1204475" y="712800"/>
            <a:ext cx="2991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Mental Arithmetic</a:t>
            </a:r>
            <a:endParaRPr b="0" i="0" sz="15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4" name="Google Shape;344;p30"/>
          <p:cNvSpPr txBox="1"/>
          <p:nvPr/>
        </p:nvSpPr>
        <p:spPr>
          <a:xfrm flipH="1">
            <a:off x="3025325" y="712800"/>
            <a:ext cx="2991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Startle Response</a:t>
            </a:r>
            <a:endParaRPr b="0" i="0" sz="15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 flipH="1">
            <a:off x="4730675" y="712800"/>
            <a:ext cx="2991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Cold Pressor</a:t>
            </a:r>
            <a:endParaRPr b="0" i="0" sz="15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8146550" y="1229100"/>
            <a:ext cx="442500" cy="15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>
            <a:off x="1204475" y="3721250"/>
            <a:ext cx="6377400" cy="15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 txBox="1"/>
          <p:nvPr/>
        </p:nvSpPr>
        <p:spPr>
          <a:xfrm flipH="1">
            <a:off x="7959050" y="1162200"/>
            <a:ext cx="8175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latin typeface="Roboto Serif"/>
                <a:ea typeface="Roboto Serif"/>
                <a:cs typeface="Roboto Serif"/>
                <a:sym typeface="Roboto Serif"/>
              </a:rPr>
              <a:t>Rest</a:t>
            </a:r>
            <a:endParaRPr b="0" i="0" sz="15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 flipH="1">
            <a:off x="543275" y="3639325"/>
            <a:ext cx="182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4A86E8"/>
                </a:solidFill>
                <a:latin typeface="Roboto Serif"/>
                <a:ea typeface="Roboto Serif"/>
                <a:cs typeface="Roboto Serif"/>
                <a:sym typeface="Roboto Serif"/>
              </a:rPr>
              <a:t>10 min</a:t>
            </a:r>
            <a:endParaRPr b="0" i="0" sz="1500" u="none" cap="none" strike="noStrike">
              <a:solidFill>
                <a:srgbClr val="4A86E8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 flipH="1">
            <a:off x="6530250" y="3639325"/>
            <a:ext cx="182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10 min</a:t>
            </a:r>
            <a:endParaRPr b="0" i="0" sz="1500" u="none" cap="none" strike="noStrike"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 flipH="1">
            <a:off x="2443050" y="3639325"/>
            <a:ext cx="71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CC0000"/>
                </a:solidFill>
                <a:latin typeface="Roboto Serif"/>
                <a:ea typeface="Roboto Serif"/>
                <a:cs typeface="Roboto Serif"/>
                <a:sym typeface="Roboto Serif"/>
              </a:rPr>
              <a:t>4</a:t>
            </a:r>
            <a:r>
              <a:rPr lang="en" sz="1500">
                <a:solidFill>
                  <a:srgbClr val="CC0000"/>
                </a:solidFill>
                <a:latin typeface="Roboto Serif"/>
                <a:ea typeface="Roboto Serif"/>
                <a:cs typeface="Roboto Serif"/>
                <a:sym typeface="Roboto Serif"/>
              </a:rPr>
              <a:t> min</a:t>
            </a:r>
            <a:endParaRPr b="0" i="0" sz="1500" u="none" cap="none" strike="noStrike">
              <a:solidFill>
                <a:srgbClr val="CC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 flipH="1">
            <a:off x="5814150" y="3639325"/>
            <a:ext cx="71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CC0000"/>
                </a:solidFill>
                <a:latin typeface="Roboto Serif"/>
                <a:ea typeface="Roboto Serif"/>
                <a:cs typeface="Roboto Serif"/>
                <a:sym typeface="Roboto Serif"/>
              </a:rPr>
              <a:t>4 min</a:t>
            </a:r>
            <a:endParaRPr b="0" i="0" sz="1500" u="none" cap="none" strike="noStrike">
              <a:solidFill>
                <a:srgbClr val="CC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 flipH="1">
            <a:off x="4128600" y="3639325"/>
            <a:ext cx="71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rgbClr val="CC0000"/>
                </a:solidFill>
                <a:latin typeface="Roboto Serif"/>
                <a:ea typeface="Roboto Serif"/>
                <a:cs typeface="Roboto Serif"/>
                <a:sym typeface="Roboto Serif"/>
              </a:rPr>
              <a:t>4 min</a:t>
            </a:r>
            <a:endParaRPr b="0" i="0" sz="1500" u="none" cap="none" strike="noStrike">
              <a:solidFill>
                <a:srgbClr val="CC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 flipH="1">
            <a:off x="3285825" y="3639325"/>
            <a:ext cx="71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5</a:t>
            </a:r>
            <a:r>
              <a:rPr lang="en" sz="1500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 min</a:t>
            </a:r>
            <a:endParaRPr b="0" i="0" sz="1500" u="none" cap="none" strike="noStrike"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55" name="Google Shape;355;p30"/>
          <p:cNvSpPr txBox="1"/>
          <p:nvPr/>
        </p:nvSpPr>
        <p:spPr>
          <a:xfrm flipH="1">
            <a:off x="4971375" y="3639325"/>
            <a:ext cx="7161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Roboto Serif"/>
                <a:ea typeface="Roboto Serif"/>
                <a:cs typeface="Roboto Serif"/>
                <a:sym typeface="Roboto Serif"/>
              </a:rPr>
              <a:t>5 min</a:t>
            </a:r>
            <a:endParaRPr b="0" i="0" sz="1500" u="none" cap="none" strike="noStrike">
              <a:solidFill>
                <a:schemeClr val="accent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356" name="Google Shape;356;p30" title="Screenshot 2025-06-26 at 12.51.1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600" y="1752735"/>
            <a:ext cx="652775" cy="55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225" y="1752725"/>
            <a:ext cx="556250" cy="5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99498" y="1752723"/>
            <a:ext cx="556250" cy="5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0"/>
          <p:cNvSpPr txBox="1"/>
          <p:nvPr/>
        </p:nvSpPr>
        <p:spPr>
          <a:xfrm flipH="1">
            <a:off x="577000" y="-145325"/>
            <a:ext cx="35067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Lab Protocol Timeline</a:t>
            </a:r>
            <a:endParaRPr b="1"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31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p31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Extending Stress Detection Reproducibility with Multi-Device Testing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66" name="Google Shape;366;p31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31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2173182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Testing &amp; Evaluating Stress Detection ML Models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31"/>
          <p:cNvSpPr txBox="1"/>
          <p:nvPr/>
        </p:nvSpPr>
        <p:spPr>
          <a:xfrm>
            <a:off x="4496925" y="3095825"/>
            <a:ext cx="281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Comparative Analysis of Model Performance Across Devices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1"/>
          <p:cNvSpPr txBox="1"/>
          <p:nvPr/>
        </p:nvSpPr>
        <p:spPr>
          <a:xfrm>
            <a:off x="6866874" y="3095825"/>
            <a:ext cx="21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Finding Insight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1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6" name="Google Shape;376;p31"/>
          <p:cNvSpPr txBox="1"/>
          <p:nvPr/>
        </p:nvSpPr>
        <p:spPr>
          <a:xfrm>
            <a:off x="294975" y="3095825"/>
            <a:ext cx="20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Conducting In-Lab Stress Induction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350" y="1235583"/>
            <a:ext cx="1526938" cy="16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75" y="1235587"/>
            <a:ext cx="1669300" cy="1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488" y="1260887"/>
            <a:ext cx="1618675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75" y="1310288"/>
            <a:ext cx="1618675" cy="15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" name="Google Shape;71;p14"/>
          <p:cNvSpPr/>
          <p:nvPr/>
        </p:nvSpPr>
        <p:spPr>
          <a:xfrm>
            <a:off x="276525" y="1528363"/>
            <a:ext cx="5811900" cy="18459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78%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of undergraduates experience moderate to high stress, triggered by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academic demands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changes in social environment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feelings of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isolation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and 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incidents of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harassment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or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discrimination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…</a:t>
            </a:r>
            <a:endParaRPr sz="18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275" y="1615100"/>
            <a:ext cx="2662552" cy="16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" name="Google Shape;385;p32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32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87" name="Google Shape;387;p32"/>
          <p:cNvSpPr txBox="1"/>
          <p:nvPr/>
        </p:nvSpPr>
        <p:spPr>
          <a:xfrm>
            <a:off x="3032900" y="90935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Applying ML Models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Applied pre-trained reproducible model and trained-tested SVM &amp; RF models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with LOSO evaluation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 1: All stress tasks vs. rest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Scenario 2: Mental arithmetic vs. rest </a:t>
            </a:r>
            <a:endParaRPr b="1" sz="16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8" name="Google Shape;388;p32" title="Screenshot 2025-06-25 at 11.44.0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875" y="1014825"/>
            <a:ext cx="1063625" cy="10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33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33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Extending Stress Detection Reproducibility with Multi-Device Testing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2173182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Testing &amp; Evaluating Stress Detection ML Models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4496925" y="3095825"/>
            <a:ext cx="281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Comparative Analysis of Model Performance Across Devices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6866874" y="3095825"/>
            <a:ext cx="21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Finding Insight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3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294975" y="3095825"/>
            <a:ext cx="20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Conducting In-Lab Stress Induction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" name="Google Shape;4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350" y="1235583"/>
            <a:ext cx="1526938" cy="16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75" y="1235587"/>
            <a:ext cx="1669300" cy="1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488" y="1260887"/>
            <a:ext cx="1618675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75" y="1310288"/>
            <a:ext cx="1618675" cy="15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34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15" name="Google Shape;415;p34"/>
          <p:cNvGraphicFramePr/>
          <p:nvPr/>
        </p:nvGraphicFramePr>
        <p:xfrm>
          <a:off x="337200" y="118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{B51B982F-2AAE-4868-94E1-AD20CB9E3507}</a:tableStyleId>
              </a:tblPr>
              <a:tblGrid>
                <a:gridCol w="2157600"/>
                <a:gridCol w="2878900"/>
                <a:gridCol w="3433100"/>
              </a:tblGrid>
              <a:tr h="61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Data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vs. All Stressors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Rest vs. Mental Arithmetic Stressor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Biopac MP160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0.776 [0.566-0.834] 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0.984 [0.908 - 0.995]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0.755 [0.50-0.918] 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 [0.941 - 1.0]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Polar H10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 [0.62-0.84]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0.954 [0.85-0.983]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Empatica E4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0.61 [0.51-0.77] 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0.884 [0.698- 0.944]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0.905 [0.848-0.974] 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0.953 [0.606- 0.999]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Garmin Forerunner 55s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0.73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[0.51-0.81]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0.961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[0.899-0.998]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16" name="Google Shape;416;p34"/>
          <p:cNvSpPr txBox="1"/>
          <p:nvPr/>
        </p:nvSpPr>
        <p:spPr>
          <a:xfrm flipH="1">
            <a:off x="2823500" y="254800"/>
            <a:ext cx="33435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LOSO Cross-Validation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17" name="Google Shape;417;p34"/>
          <p:cNvCxnSpPr/>
          <p:nvPr/>
        </p:nvCxnSpPr>
        <p:spPr>
          <a:xfrm flipH="1" rot="10800000">
            <a:off x="2508575" y="2214075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4"/>
          <p:cNvCxnSpPr/>
          <p:nvPr/>
        </p:nvCxnSpPr>
        <p:spPr>
          <a:xfrm flipH="1" rot="10800000">
            <a:off x="2494800" y="3498150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4"/>
          <p:cNvSpPr txBox="1"/>
          <p:nvPr/>
        </p:nvSpPr>
        <p:spPr>
          <a:xfrm>
            <a:off x="65250" y="4574700"/>
            <a:ext cx="90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*Cells denote the median AUROC score across all students, along with the inter-quartile range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35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25" name="Google Shape;425;p35"/>
          <p:cNvGraphicFramePr/>
          <p:nvPr/>
        </p:nvGraphicFramePr>
        <p:xfrm>
          <a:off x="337200" y="118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{B51B982F-2AAE-4868-94E1-AD20CB9E3507}</a:tableStyleId>
              </a:tblPr>
              <a:tblGrid>
                <a:gridCol w="2157600"/>
                <a:gridCol w="2878900"/>
                <a:gridCol w="3433100"/>
              </a:tblGrid>
              <a:tr h="61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Data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vs. All Stressors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Rest vs. Mental Arithmetic Stressor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Biopac MP160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0.776 [0.566-0.834] 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0.984 [0.908 - 0.995]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0.755 [0.50-0.918] 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 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1.0 [0.941 - 1.0]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Polar H10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0.73 [0.62-0.84] 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0.954 [0.85-0.983] 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Empatica E4 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0.61 [0.51-0.77] 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0.884 [0.698- 0.944]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0.905 [0.848-0.974] 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0.953 [0.606- 0.999]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Garmin Forerunner 55s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0.73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[0.51-0.81]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0.961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[0.899-0.998]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6" name="Google Shape;426;p35"/>
          <p:cNvSpPr txBox="1"/>
          <p:nvPr/>
        </p:nvSpPr>
        <p:spPr>
          <a:xfrm flipH="1">
            <a:off x="2823500" y="254800"/>
            <a:ext cx="33435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LOSO Cross-Validation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27" name="Google Shape;427;p35"/>
          <p:cNvCxnSpPr/>
          <p:nvPr/>
        </p:nvCxnSpPr>
        <p:spPr>
          <a:xfrm flipH="1" rot="10800000">
            <a:off x="2508575" y="2214075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35"/>
          <p:cNvCxnSpPr/>
          <p:nvPr/>
        </p:nvCxnSpPr>
        <p:spPr>
          <a:xfrm flipH="1" rot="10800000">
            <a:off x="2494800" y="3498150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3" name="Google Shape;433;p36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34" name="Google Shape;434;p36"/>
          <p:cNvGraphicFramePr/>
          <p:nvPr/>
        </p:nvGraphicFramePr>
        <p:xfrm>
          <a:off x="337200" y="118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{B51B982F-2AAE-4868-94E1-AD20CB9E3507}</a:tableStyleId>
              </a:tblPr>
              <a:tblGrid>
                <a:gridCol w="2157600"/>
                <a:gridCol w="2878900"/>
                <a:gridCol w="3433100"/>
              </a:tblGrid>
              <a:tr h="61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Data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vs. All Stressors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Rest vs. Mental Arithmetic Stressor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Biopac MP160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0.762 [0.523-0.867]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0.970 [0.926, 0.994]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0.794 [0.314-0.926]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0.999 [0.929, 1.000]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Polar H10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0.729 [0.599-0.844]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0.961 [0.858-0.998]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Empatica E4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0.548 [0.443-0.834]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0.736 [0.550, 0.865]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0.913 [0.835-0.969]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0.723 [0.401, 0.964]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Garmin Forerunner 55s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0.748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[0.509-0.842]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0.968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[0.886-0.998]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35" name="Google Shape;435;p36"/>
          <p:cNvSpPr txBox="1"/>
          <p:nvPr/>
        </p:nvSpPr>
        <p:spPr>
          <a:xfrm flipH="1">
            <a:off x="1948925" y="354475"/>
            <a:ext cx="57597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Pre-trained Mishra et al. Model Evaluation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36" name="Google Shape;436;p36"/>
          <p:cNvCxnSpPr/>
          <p:nvPr/>
        </p:nvCxnSpPr>
        <p:spPr>
          <a:xfrm flipH="1" rot="10800000">
            <a:off x="2508575" y="2214075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6"/>
          <p:cNvCxnSpPr/>
          <p:nvPr/>
        </p:nvCxnSpPr>
        <p:spPr>
          <a:xfrm flipH="1" rot="10800000">
            <a:off x="2494800" y="3498150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2" name="Google Shape;442;p37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443" name="Google Shape;443;p37"/>
          <p:cNvGraphicFramePr/>
          <p:nvPr/>
        </p:nvGraphicFramePr>
        <p:xfrm>
          <a:off x="337200" y="1185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{B51B982F-2AAE-4868-94E1-AD20CB9E3507}</a:tableStyleId>
              </a:tblPr>
              <a:tblGrid>
                <a:gridCol w="2157600"/>
                <a:gridCol w="2878900"/>
                <a:gridCol w="3433100"/>
              </a:tblGrid>
              <a:tr h="61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Training Data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vs. All Stressors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Rest vs. Mental Arithmetic Stressor</a:t>
                      </a:r>
                      <a:endParaRPr b="1" sz="16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80000"/>
                    </a:solidFill>
                  </a:tcPr>
                </a:tc>
              </a:tr>
              <a:tr h="52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Biopac MP160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0.762 [0.523-0.867]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0.970 [0.926, 0.994]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0.794 [0.314-0.926]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0.999 [0.929, 1.000]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3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Polar H10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0.729 [0.599-0.844] 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0.961 [0.858-0.998]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80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Empatica E4 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0.548 [0.443-0.834]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0.736 [0.550, 0.865]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0.913 [0.835-0.969]</a:t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HRV+EDA: </a:t>
                      </a:r>
                      <a:r>
                        <a:rPr lang="en" sz="1500">
                          <a:solidFill>
                            <a:srgbClr val="9E9E9E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0.723 [0.401, 0.964]</a:t>
                      </a:r>
                      <a:endParaRPr sz="1500" u="none" cap="none" strike="noStrike">
                        <a:solidFill>
                          <a:srgbClr val="9E9E9E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15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Garmin Forerunner 55s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5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0.748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[0.509-0.842] 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HRV: 0.968</a:t>
                      </a:r>
                      <a:r>
                        <a:rPr b="1"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[0.886-0.998]</a:t>
                      </a:r>
                      <a:endParaRPr sz="15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44" name="Google Shape;444;p37"/>
          <p:cNvSpPr txBox="1"/>
          <p:nvPr/>
        </p:nvSpPr>
        <p:spPr>
          <a:xfrm flipH="1">
            <a:off x="1948925" y="354475"/>
            <a:ext cx="57597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Pre-trained Mishra et al. Model Evaluation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445" name="Google Shape;445;p37"/>
          <p:cNvCxnSpPr/>
          <p:nvPr/>
        </p:nvCxnSpPr>
        <p:spPr>
          <a:xfrm flipH="1" rot="10800000">
            <a:off x="2508575" y="2214075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7"/>
          <p:cNvCxnSpPr/>
          <p:nvPr/>
        </p:nvCxnSpPr>
        <p:spPr>
          <a:xfrm flipH="1" rot="10800000">
            <a:off x="2494800" y="3498150"/>
            <a:ext cx="63090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38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2" name="Google Shape;452;p38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Extending Stress Detection Reproducibility with Multi-Device Testing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8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8"/>
          <p:cNvSpPr txBox="1"/>
          <p:nvPr/>
        </p:nvSpPr>
        <p:spPr>
          <a:xfrm>
            <a:off x="2173182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Testing &amp; Evaluating Stress Detection ML Models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7" name="Google Shape;457;p38"/>
          <p:cNvSpPr txBox="1"/>
          <p:nvPr/>
        </p:nvSpPr>
        <p:spPr>
          <a:xfrm>
            <a:off x="4496925" y="3095825"/>
            <a:ext cx="281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Comparative Analysis of Model Performance Across Devices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6866874" y="3095825"/>
            <a:ext cx="21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Finding Insight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8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8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294975" y="3095825"/>
            <a:ext cx="201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Conducting In-Lab Stress Induction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4350" y="1235583"/>
            <a:ext cx="1526938" cy="16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4675" y="1235587"/>
            <a:ext cx="1669300" cy="1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1488" y="1260887"/>
            <a:ext cx="1618675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675" y="1310288"/>
            <a:ext cx="1618675" cy="151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2" name="Google Shape;472;p39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95608"/>
            <a:ext cx="904749" cy="60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75" y="883488"/>
            <a:ext cx="590308" cy="410363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/>
          <p:nvPr/>
        </p:nvSpPr>
        <p:spPr>
          <a:xfrm>
            <a:off x="967775" y="1372250"/>
            <a:ext cx="997200" cy="4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76" name="Google Shape;476;p39"/>
          <p:cNvSpPr/>
          <p:nvPr/>
        </p:nvSpPr>
        <p:spPr>
          <a:xfrm>
            <a:off x="4967025" y="1372250"/>
            <a:ext cx="997200" cy="4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9"/>
          <p:cNvSpPr txBox="1"/>
          <p:nvPr/>
        </p:nvSpPr>
        <p:spPr>
          <a:xfrm>
            <a:off x="1026750" y="1021075"/>
            <a:ext cx="266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LOSO Cross-Validation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4608850" y="893500"/>
            <a:ext cx="412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Pre-trained Mishra et al. Model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39"/>
          <p:cNvSpPr txBox="1"/>
          <p:nvPr/>
        </p:nvSpPr>
        <p:spPr>
          <a:xfrm>
            <a:off x="752725" y="4592175"/>
            <a:ext cx="201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All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4788700" y="4549900"/>
            <a:ext cx="201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All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9"/>
          <p:cNvSpPr txBox="1"/>
          <p:nvPr/>
        </p:nvSpPr>
        <p:spPr>
          <a:xfrm>
            <a:off x="2203050" y="4552875"/>
            <a:ext cx="25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Math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9"/>
          <p:cNvSpPr txBox="1"/>
          <p:nvPr/>
        </p:nvSpPr>
        <p:spPr>
          <a:xfrm>
            <a:off x="6117150" y="4549900"/>
            <a:ext cx="28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Math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9"/>
          <p:cNvSpPr/>
          <p:nvPr/>
        </p:nvSpPr>
        <p:spPr>
          <a:xfrm>
            <a:off x="962375" y="538775"/>
            <a:ext cx="404700" cy="138300"/>
          </a:xfrm>
          <a:prstGeom prst="roundRect">
            <a:avLst>
              <a:gd fmla="val 16667" name="adj"/>
            </a:avLst>
          </a:prstGeom>
          <a:solidFill>
            <a:srgbClr val="14720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9"/>
          <p:cNvSpPr/>
          <p:nvPr/>
        </p:nvSpPr>
        <p:spPr>
          <a:xfrm>
            <a:off x="950675" y="1035175"/>
            <a:ext cx="404700" cy="138300"/>
          </a:xfrm>
          <a:prstGeom prst="roundRect">
            <a:avLst>
              <a:gd fmla="val 16667" name="adj"/>
            </a:avLst>
          </a:prstGeom>
          <a:solidFill>
            <a:srgbClr val="24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4515975" y="1021075"/>
            <a:ext cx="56100" cy="3930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 txBox="1"/>
          <p:nvPr/>
        </p:nvSpPr>
        <p:spPr>
          <a:xfrm flipH="1">
            <a:off x="1900050" y="-152450"/>
            <a:ext cx="55437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Comparative Performance Between </a:t>
            </a:r>
            <a:endParaRPr b="1"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Garmin Forerunner 55s vs Polar H10 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487" name="Google Shape;487;p39" title="Screenshot 2025-06-26 at 3.55.5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75" y="1476700"/>
            <a:ext cx="3041364" cy="30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 title="Screenshot 2025-06-26 at 3.56.4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750" y="1318900"/>
            <a:ext cx="3170649" cy="320595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9"/>
          <p:cNvSpPr txBox="1"/>
          <p:nvPr/>
        </p:nvSpPr>
        <p:spPr>
          <a:xfrm flipH="1">
            <a:off x="622050" y="4250150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0" name="Google Shape;490;p39"/>
          <p:cNvSpPr txBox="1"/>
          <p:nvPr/>
        </p:nvSpPr>
        <p:spPr>
          <a:xfrm flipH="1">
            <a:off x="622050" y="3563925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.25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1" name="Google Shape;491;p39"/>
          <p:cNvSpPr txBox="1"/>
          <p:nvPr/>
        </p:nvSpPr>
        <p:spPr>
          <a:xfrm flipH="1">
            <a:off x="622050" y="2800888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.50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2" name="Google Shape;492;p39"/>
          <p:cNvSpPr txBox="1"/>
          <p:nvPr/>
        </p:nvSpPr>
        <p:spPr>
          <a:xfrm flipH="1">
            <a:off x="622050" y="204216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.75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 flipH="1">
            <a:off x="622050" y="132641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 flipH="1">
            <a:off x="4736850" y="4250150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 flipH="1">
            <a:off x="4736850" y="3563925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.25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6" name="Google Shape;496;p39"/>
          <p:cNvSpPr txBox="1"/>
          <p:nvPr/>
        </p:nvSpPr>
        <p:spPr>
          <a:xfrm flipH="1">
            <a:off x="4736850" y="2800888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.50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 flipH="1">
            <a:off x="4736850" y="204216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.75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 flipH="1">
            <a:off x="4736850" y="132641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40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4" name="Google Shape;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95608"/>
            <a:ext cx="904749" cy="603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075" y="883488"/>
            <a:ext cx="590308" cy="410363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0"/>
          <p:cNvSpPr/>
          <p:nvPr/>
        </p:nvSpPr>
        <p:spPr>
          <a:xfrm>
            <a:off x="967775" y="1372250"/>
            <a:ext cx="997200" cy="4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07" name="Google Shape;507;p40"/>
          <p:cNvSpPr/>
          <p:nvPr/>
        </p:nvSpPr>
        <p:spPr>
          <a:xfrm>
            <a:off x="4967025" y="1372250"/>
            <a:ext cx="997200" cy="4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"/>
          <p:cNvSpPr txBox="1"/>
          <p:nvPr/>
        </p:nvSpPr>
        <p:spPr>
          <a:xfrm>
            <a:off x="1026750" y="1021075"/>
            <a:ext cx="266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LOSO Cross-Validation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4608850" y="893500"/>
            <a:ext cx="412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Pre-trained Mishra et al. Model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0"/>
          <p:cNvSpPr txBox="1"/>
          <p:nvPr/>
        </p:nvSpPr>
        <p:spPr>
          <a:xfrm>
            <a:off x="752725" y="4592175"/>
            <a:ext cx="201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All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4788700" y="4549900"/>
            <a:ext cx="2019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All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2203050" y="4552875"/>
            <a:ext cx="258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Math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0"/>
          <p:cNvSpPr txBox="1"/>
          <p:nvPr/>
        </p:nvSpPr>
        <p:spPr>
          <a:xfrm>
            <a:off x="6117150" y="4549900"/>
            <a:ext cx="28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Rest vs Math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 Stressor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40"/>
          <p:cNvSpPr/>
          <p:nvPr/>
        </p:nvSpPr>
        <p:spPr>
          <a:xfrm>
            <a:off x="962375" y="538775"/>
            <a:ext cx="404700" cy="138300"/>
          </a:xfrm>
          <a:prstGeom prst="roundRect">
            <a:avLst>
              <a:gd fmla="val 16667" name="adj"/>
            </a:avLst>
          </a:prstGeom>
          <a:solidFill>
            <a:srgbClr val="14720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950675" y="1035175"/>
            <a:ext cx="404700" cy="138300"/>
          </a:xfrm>
          <a:prstGeom prst="roundRect">
            <a:avLst>
              <a:gd fmla="val 16667" name="adj"/>
            </a:avLst>
          </a:prstGeom>
          <a:solidFill>
            <a:srgbClr val="2400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0"/>
          <p:cNvSpPr/>
          <p:nvPr/>
        </p:nvSpPr>
        <p:spPr>
          <a:xfrm>
            <a:off x="4515975" y="1021075"/>
            <a:ext cx="56100" cy="3930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 txBox="1"/>
          <p:nvPr/>
        </p:nvSpPr>
        <p:spPr>
          <a:xfrm flipH="1">
            <a:off x="1900050" y="-152450"/>
            <a:ext cx="5543700" cy="14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Comparative Performance Between </a:t>
            </a:r>
            <a:endParaRPr b="1" sz="1800"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Garmin Forerunner 55s vs Polar H10 </a:t>
            </a:r>
            <a:endParaRPr b="1" i="0" sz="18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518" name="Google Shape;518;p40" title="Screenshot 2025-06-26 at 3.55.5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75" y="1476700"/>
            <a:ext cx="3041364" cy="308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0" title="Screenshot 2025-06-26 at 3.56.4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6750" y="1318900"/>
            <a:ext cx="3170649" cy="320595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0"/>
          <p:cNvSpPr txBox="1"/>
          <p:nvPr/>
        </p:nvSpPr>
        <p:spPr>
          <a:xfrm flipH="1">
            <a:off x="622050" y="4250150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 flipH="1">
            <a:off x="622050" y="3563925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.25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2" name="Google Shape;522;p40"/>
          <p:cNvSpPr txBox="1"/>
          <p:nvPr/>
        </p:nvSpPr>
        <p:spPr>
          <a:xfrm flipH="1">
            <a:off x="622050" y="2800888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.50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3" name="Google Shape;523;p40"/>
          <p:cNvSpPr txBox="1"/>
          <p:nvPr/>
        </p:nvSpPr>
        <p:spPr>
          <a:xfrm flipH="1">
            <a:off x="622050" y="204216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.75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4" name="Google Shape;524;p40"/>
          <p:cNvSpPr txBox="1"/>
          <p:nvPr/>
        </p:nvSpPr>
        <p:spPr>
          <a:xfrm flipH="1">
            <a:off x="622050" y="132641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5" name="Google Shape;525;p40"/>
          <p:cNvSpPr txBox="1"/>
          <p:nvPr/>
        </p:nvSpPr>
        <p:spPr>
          <a:xfrm flipH="1">
            <a:off x="4736850" y="4250150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6" name="Google Shape;526;p40"/>
          <p:cNvSpPr txBox="1"/>
          <p:nvPr/>
        </p:nvSpPr>
        <p:spPr>
          <a:xfrm flipH="1">
            <a:off x="4736850" y="3563925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.25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7" name="Google Shape;527;p40"/>
          <p:cNvSpPr txBox="1"/>
          <p:nvPr/>
        </p:nvSpPr>
        <p:spPr>
          <a:xfrm flipH="1">
            <a:off x="4736850" y="2800888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.50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 flipH="1">
            <a:off x="4736850" y="204216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.75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29" name="Google Shape;529;p40"/>
          <p:cNvSpPr txBox="1"/>
          <p:nvPr/>
        </p:nvSpPr>
        <p:spPr>
          <a:xfrm flipH="1">
            <a:off x="4736850" y="1326413"/>
            <a:ext cx="40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1</a:t>
            </a:r>
            <a:endParaRPr b="0" i="0" sz="12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30" name="Google Shape;530;p40"/>
          <p:cNvSpPr txBox="1"/>
          <p:nvPr/>
        </p:nvSpPr>
        <p:spPr>
          <a:xfrm>
            <a:off x="752725" y="1936500"/>
            <a:ext cx="201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difference: 0.000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40"/>
          <p:cNvSpPr txBox="1"/>
          <p:nvPr/>
        </p:nvSpPr>
        <p:spPr>
          <a:xfrm>
            <a:off x="2385975" y="1276225"/>
            <a:ext cx="201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difference: +0.007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4932775" y="1891450"/>
            <a:ext cx="201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difference: +0.019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6635125" y="1200025"/>
            <a:ext cx="201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difference: +0.007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8" name="Google Shape;538;p41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41"/>
          <p:cNvSpPr/>
          <p:nvPr/>
        </p:nvSpPr>
        <p:spPr>
          <a:xfrm>
            <a:off x="276525" y="780785"/>
            <a:ext cx="6037800" cy="33411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Garmin Forerunner 55s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demonstrated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strong potential for real-world stress monitoring, achieving the best mental arithmetic stress detection performance comparable to research-grade devices, Polar H10, and Empatica E4, with the added advantage of consumer friendly wearability for free-living contexts… </a:t>
            </a:r>
            <a:endParaRPr sz="18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540" name="Google Shape;5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450" y="1534400"/>
            <a:ext cx="2651076" cy="176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5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5"/>
          <p:cNvSpPr/>
          <p:nvPr/>
        </p:nvSpPr>
        <p:spPr>
          <a:xfrm>
            <a:off x="276525" y="1528363"/>
            <a:ext cx="5811900" cy="18459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Wearables enable continuous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stress monitoring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 by allowing consistent collection of high-quality biomarkers like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HRV and EDA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, which reliably indicate stress responses…</a:t>
            </a:r>
            <a:endParaRPr sz="18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79" name="Google Shape;79;p15" title="Screenshot 2025-06-22 at 4.40.3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200" y="4185825"/>
            <a:ext cx="2473225" cy="8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Screenshot 2025-06-22 at 4.42.0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200" y="2006475"/>
            <a:ext cx="2473224" cy="2255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title="Screenshot 2025-06-22 at 4.43.35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4200" y="76207"/>
            <a:ext cx="2473226" cy="1999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"/>
          <p:cNvSpPr txBox="1"/>
          <p:nvPr/>
        </p:nvSpPr>
        <p:spPr>
          <a:xfrm>
            <a:off x="1939050" y="4047375"/>
            <a:ext cx="526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Ohida Binte Amin</a:t>
            </a:r>
            <a:endParaRPr b="0" i="0" sz="16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Email ID: amin.o@northeastern.edu</a:t>
            </a:r>
            <a:endParaRPr b="0" i="0" sz="16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546" name="Google Shape;54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475" y="4200075"/>
            <a:ext cx="1351750" cy="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2"/>
          <p:cNvSpPr txBox="1"/>
          <p:nvPr/>
        </p:nvSpPr>
        <p:spPr>
          <a:xfrm>
            <a:off x="547250" y="4495588"/>
            <a:ext cx="67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LAB</a:t>
            </a:r>
            <a:endParaRPr b="1" i="0" sz="16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48" name="Google Shape;548;p42"/>
          <p:cNvSpPr txBox="1"/>
          <p:nvPr/>
        </p:nvSpPr>
        <p:spPr>
          <a:xfrm>
            <a:off x="547250" y="3834000"/>
            <a:ext cx="67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THE</a:t>
            </a:r>
            <a:endParaRPr b="1" i="0" sz="16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cxnSp>
        <p:nvCxnSpPr>
          <p:cNvPr id="549" name="Google Shape;549;p42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0" name="Google Shape;550;p42"/>
          <p:cNvSpPr txBox="1"/>
          <p:nvPr/>
        </p:nvSpPr>
        <p:spPr>
          <a:xfrm>
            <a:off x="1939050" y="1463675"/>
            <a:ext cx="3251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1" lang="en" sz="35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Thank </a:t>
            </a:r>
            <a:endParaRPr b="1" i="1" sz="35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1" lang="en" sz="3500" u="none" cap="none" strike="noStrike">
                <a:solidFill>
                  <a:srgbClr val="000000"/>
                </a:solidFill>
                <a:latin typeface="Roboto Serif"/>
                <a:ea typeface="Roboto Serif"/>
                <a:cs typeface="Roboto Serif"/>
                <a:sym typeface="Roboto Serif"/>
              </a:rPr>
              <a:t>You</a:t>
            </a:r>
            <a:r>
              <a:rPr b="1" i="1" lang="en" sz="3500">
                <a:latin typeface="Roboto Serif"/>
                <a:ea typeface="Roboto Serif"/>
                <a:cs typeface="Roboto Serif"/>
                <a:sym typeface="Roboto Serif"/>
              </a:rPr>
              <a:t>!</a:t>
            </a:r>
            <a:endParaRPr b="1" i="1" sz="3500" u="none" cap="none" strike="noStrike">
              <a:solidFill>
                <a:srgbClr val="000000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51" name="Google Shape;551;p42"/>
          <p:cNvSpPr txBox="1"/>
          <p:nvPr/>
        </p:nvSpPr>
        <p:spPr>
          <a:xfrm>
            <a:off x="6020150" y="130550"/>
            <a:ext cx="347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Please read our full paper:</a:t>
            </a:r>
            <a:endParaRPr b="0" i="0" sz="16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552" name="Google Shape;552;p42"/>
          <p:cNvSpPr txBox="1"/>
          <p:nvPr/>
        </p:nvSpPr>
        <p:spPr>
          <a:xfrm>
            <a:off x="6015300" y="2465563"/>
            <a:ext cx="331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Please feel free to connect:</a:t>
            </a:r>
            <a:endParaRPr b="0" i="0" sz="1600" u="none" cap="none" strike="noStrike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553" name="Google Shape;553;p42" title="Screenshot 2025-06-26 at 1.39.4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538" y="3023901"/>
            <a:ext cx="1594999" cy="15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2" title="Screenshot 2025-06-26 at 1.40.5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2638" y="706875"/>
            <a:ext cx="1636776" cy="161347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2"/>
          <p:cNvSpPr txBox="1"/>
          <p:nvPr/>
        </p:nvSpPr>
        <p:spPr>
          <a:xfrm>
            <a:off x="6596635" y="585749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6596648" y="2893724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16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6"/>
          <p:cNvSpPr/>
          <p:nvPr/>
        </p:nvSpPr>
        <p:spPr>
          <a:xfrm>
            <a:off x="1276975" y="373300"/>
            <a:ext cx="6584700" cy="12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Roboto Serif"/>
                <a:ea typeface="Roboto Serif"/>
                <a:cs typeface="Roboto Serif"/>
                <a:sym typeface="Roboto Serif"/>
              </a:rPr>
              <a:t>Stress is inherently </a:t>
            </a:r>
            <a:r>
              <a:rPr b="1" lang="en" sz="1800">
                <a:latin typeface="Roboto Serif"/>
                <a:ea typeface="Roboto Serif"/>
                <a:cs typeface="Roboto Serif"/>
                <a:sym typeface="Roboto Serif"/>
              </a:rPr>
              <a:t>subjective</a:t>
            </a:r>
            <a:r>
              <a:rPr lang="en" sz="1800">
                <a:latin typeface="Roboto Serif"/>
                <a:ea typeface="Roboto Serif"/>
                <a:cs typeface="Roboto Serif"/>
                <a:sym typeface="Roboto Serif"/>
              </a:rPr>
              <a:t>, with physiological responses varying from person to person…</a:t>
            </a:r>
            <a:endParaRPr sz="1800"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1276975" y="3317950"/>
            <a:ext cx="6584700" cy="126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Prior studies focused on a single dataset, </a:t>
            </a: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rarely </a:t>
            </a:r>
            <a:r>
              <a:rPr b="1"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evaluating model reproducibility</a:t>
            </a: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 across devices, populations, or study conditions… 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276975" y="1825813"/>
            <a:ext cx="6584700" cy="1263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M</a:t>
            </a: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achine and deep learning techniques enhanced the effectiveness of stress detection using data from </a:t>
            </a:r>
            <a:r>
              <a:rPr b="1"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wearable devices</a:t>
            </a:r>
            <a:r>
              <a:rPr lang="en" sz="1800">
                <a:solidFill>
                  <a:schemeClr val="dk1"/>
                </a:solidFill>
                <a:latin typeface="Roboto Serif"/>
                <a:ea typeface="Roboto Serif"/>
                <a:cs typeface="Roboto Serif"/>
                <a:sym typeface="Roboto Serif"/>
              </a:rPr>
              <a:t>…</a:t>
            </a:r>
            <a:endParaRPr sz="1800">
              <a:solidFill>
                <a:schemeClr val="dk1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300" y="977375"/>
            <a:ext cx="570575" cy="5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472" y="2571750"/>
            <a:ext cx="517654" cy="51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 title="Screenshot 2025-06-22 at 7.43.3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2900" y="4068825"/>
            <a:ext cx="439975" cy="4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7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17"/>
          <p:cNvSpPr/>
          <p:nvPr/>
        </p:nvSpPr>
        <p:spPr>
          <a:xfrm>
            <a:off x="276525" y="1528363"/>
            <a:ext cx="5811900" cy="18459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Our prior work* assessed </a:t>
            </a:r>
            <a:r>
              <a:rPr b="1"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reproducibility of stress detection models </a:t>
            </a: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across multiple studies, testing models trained on one dataset against others using heart rate (with R-R interval) and EDA...</a:t>
            </a:r>
            <a:endParaRPr sz="1800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5250" y="4574700"/>
            <a:ext cx="901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*Mishra, Varun, et al. "Evaluating the reproducibility of physiological stress detection models."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Proceedings of the ACM on interactive, mobile, wearable and ubiquitous technologies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4.4 (2020): 1-29.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613" y="2544159"/>
            <a:ext cx="2884799" cy="16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750" y="469650"/>
            <a:ext cx="1900734" cy="18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7365513" y="2325450"/>
            <a:ext cx="483000" cy="492600"/>
          </a:xfrm>
          <a:prstGeom prst="mathPlus">
            <a:avLst>
              <a:gd fmla="val 23520" name="adj1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18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18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2178669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Physiological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Signal Selection &amp; Pre-processing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899886" y="3211331"/>
            <a:ext cx="17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827174" y="3095825"/>
            <a:ext cx="2181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Machine Learning Models Training &amp;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 Learning Icon Deep Learning Icon Stock Vector, 57% OFF"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08" y="1222009"/>
            <a:ext cx="1696440" cy="169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ata Processing icons for free download | Freepik" id="120" name="Google Shape;12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925" y="1155825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280725" y="3095825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Data Collection from Stress and Non-Stress Periods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19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19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30" name="Google Shape;130;p19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4899886" y="3211331"/>
            <a:ext cx="17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827174" y="3095825"/>
            <a:ext cx="2181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Machine Learning Models Training &amp;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 Learning Icon Deep Learning Icon Stock Vector, 57% OFF" id="135" name="Google Shape;1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08" y="1222009"/>
            <a:ext cx="1696440" cy="169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ata Processing icons for free download | Freepik"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925" y="1155825"/>
            <a:ext cx="1828801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280725" y="3095825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Data Collection from Stress and Non-Stress Periods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2178669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Physiological Signal Selection &amp; Pre-processing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20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0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1137800" y="100860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Data Derived from Four Independent Studies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Data collected from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 studies’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stress-inducing tasks: mental arithmetic, startle response, and cold pressor, with variations in task order, and context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4899425" y="1008600"/>
            <a:ext cx="3090900" cy="35130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Two Wearable Devices Used</a:t>
            </a:r>
            <a:endParaRPr sz="1700">
              <a:solidFill>
                <a:srgbClr val="16314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Polar H7/H10 chest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straps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 for heart rate monitoring, and </a:t>
            </a:r>
            <a:r>
              <a:rPr b="1"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Empatica E4 </a:t>
            </a:r>
            <a:r>
              <a:rPr lang="en" sz="1600">
                <a:solidFill>
                  <a:srgbClr val="16314A"/>
                </a:solidFill>
                <a:latin typeface="Roboto"/>
                <a:ea typeface="Roboto"/>
                <a:cs typeface="Roboto"/>
                <a:sym typeface="Roboto"/>
              </a:rPr>
              <a:t>wristbands to collect EDA</a:t>
            </a:r>
            <a:endParaRPr b="1" sz="16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319" y="1223294"/>
            <a:ext cx="1071550" cy="10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244" y="1236919"/>
            <a:ext cx="1163150" cy="11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1675" y="1177500"/>
            <a:ext cx="1163150" cy="11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1"/>
          <p:cNvCxnSpPr/>
          <p:nvPr/>
        </p:nvCxnSpPr>
        <p:spPr>
          <a:xfrm>
            <a:off x="-1500" y="5143500"/>
            <a:ext cx="9147000" cy="0"/>
          </a:xfrm>
          <a:prstGeom prst="straightConnector1">
            <a:avLst/>
          </a:prstGeom>
          <a:noFill/>
          <a:ln cap="flat" cmpd="sng" w="1143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1"/>
          <p:cNvSpPr/>
          <p:nvPr/>
        </p:nvSpPr>
        <p:spPr>
          <a:xfrm>
            <a:off x="198600" y="172350"/>
            <a:ext cx="8746800" cy="351000"/>
          </a:xfrm>
          <a:prstGeom prst="roundRect">
            <a:avLst>
              <a:gd fmla="val 16667" name="adj"/>
            </a:avLst>
          </a:prstGeom>
          <a:solidFill>
            <a:srgbClr val="980000"/>
          </a:solidFill>
          <a:ln cap="flat" cmpd="sng" w="9525">
            <a:solidFill>
              <a:srgbClr val="2027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Roboto Serif"/>
                <a:ea typeface="Roboto Serif"/>
                <a:cs typeface="Roboto Serif"/>
                <a:sym typeface="Roboto Serif"/>
              </a:rPr>
              <a:t>Development of Stress Prediction Tool for Evaluating Reproducibility</a:t>
            </a:r>
            <a:endParaRPr b="1" i="0" sz="1800" u="none" cap="none" strike="noStrike">
              <a:solidFill>
                <a:srgbClr val="FFFFFF"/>
              </a:solidFill>
              <a:latin typeface="Roboto Serif"/>
              <a:ea typeface="Roboto Serif"/>
              <a:cs typeface="Roboto Serif"/>
              <a:sym typeface="Roboto Serif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3902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5919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47936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899886" y="3211331"/>
            <a:ext cx="176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6827174" y="3095825"/>
            <a:ext cx="2181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Machine Learning Models Training &amp; Evaluation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achine Learning Icon Deep Learning Icon Stock Vector, 57% OFF"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9608" y="1222009"/>
            <a:ext cx="1696440" cy="1696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/>
        </p:nvSpPr>
        <p:spPr>
          <a:xfrm>
            <a:off x="7003435" y="1155836"/>
            <a:ext cx="1828800" cy="1828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6000" lIns="154800" spcFirstLastPara="1" rIns="154800" wrap="square" tIns="126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None/>
            </a:pPr>
            <a:r>
              <a:t/>
            </a:r>
            <a:endParaRPr b="0" i="0" sz="1600" u="none" cap="none" strike="noStrike">
              <a:solidFill>
                <a:srgbClr val="16314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2247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44572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6664425" y="2015766"/>
            <a:ext cx="2970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Data Processing icons for free download | Freepik" id="172" name="Google Shape;17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1925" y="1155825"/>
            <a:ext cx="1828801" cy="1828801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1"/>
          <p:cNvSpPr txBox="1"/>
          <p:nvPr/>
        </p:nvSpPr>
        <p:spPr>
          <a:xfrm>
            <a:off x="280725" y="3095825"/>
            <a:ext cx="193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Data Collection from Stress and Non-Stress Periods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1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100" y="1222000"/>
            <a:ext cx="1696451" cy="169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2178669" y="3095826"/>
            <a:ext cx="265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Physiological Signal Selection &amp; Pre-processing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